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326" r:id="rId3"/>
    <p:sldId id="352" r:id="rId4"/>
    <p:sldId id="330" r:id="rId5"/>
    <p:sldId id="331" r:id="rId6"/>
    <p:sldId id="334" r:id="rId7"/>
    <p:sldId id="332" r:id="rId8"/>
    <p:sldId id="337" r:id="rId9"/>
    <p:sldId id="336" r:id="rId10"/>
    <p:sldId id="354" r:id="rId11"/>
    <p:sldId id="341" r:id="rId12"/>
    <p:sldId id="342" r:id="rId13"/>
    <p:sldId id="343" r:id="rId14"/>
    <p:sldId id="340" r:id="rId15"/>
    <p:sldId id="345" r:id="rId16"/>
    <p:sldId id="315" r:id="rId17"/>
    <p:sldId id="351" r:id="rId18"/>
    <p:sldId id="348" r:id="rId19"/>
    <p:sldId id="347" r:id="rId20"/>
    <p:sldId id="349" r:id="rId21"/>
    <p:sldId id="339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나눔고딕" panose="020D0604000000000000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9" autoAdjust="0"/>
    <p:restoredTop sz="74600" autoAdjust="0"/>
  </p:normalViewPr>
  <p:slideViewPr>
    <p:cSldViewPr snapToGrid="0">
      <p:cViewPr>
        <p:scale>
          <a:sx n="33" d="100"/>
          <a:sy n="33" d="100"/>
        </p:scale>
        <p:origin x="389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ungmin\Google%20&#46300;&#46972;&#51060;&#48652;\_0_ScanShot_Workspace\1_User%20Study%20(Understanding%20the%20user)\Data%20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ResultUnderstanding!$Y$1</c:f>
              <c:strCache>
                <c:ptCount val="1"/>
                <c:pt idx="0">
                  <c:v>Error rate (Landscape)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ResultUnderstanding!$A$2:$A$11</c:f>
              <c:strCache>
                <c:ptCount val="10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  <c:pt idx="4">
                  <c:v>P5</c:v>
                </c:pt>
                <c:pt idx="5">
                  <c:v>P6</c:v>
                </c:pt>
                <c:pt idx="6">
                  <c:v>P7</c:v>
                </c:pt>
                <c:pt idx="7">
                  <c:v>P8</c:v>
                </c:pt>
                <c:pt idx="8">
                  <c:v>P9</c:v>
                </c:pt>
                <c:pt idx="9">
                  <c:v>P10</c:v>
                </c:pt>
              </c:strCache>
            </c:strRef>
          </c:cat>
          <c:val>
            <c:numRef>
              <c:f>ResultUnderstanding!$Y$2:$Y$11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0.9</c:v>
                </c:pt>
                <c:pt idx="3">
                  <c:v>1</c:v>
                </c:pt>
                <c:pt idx="4">
                  <c:v>1</c:v>
                </c:pt>
                <c:pt idx="5">
                  <c:v>0.9</c:v>
                </c:pt>
                <c:pt idx="6">
                  <c:v>0.6</c:v>
                </c:pt>
                <c:pt idx="7">
                  <c:v>1</c:v>
                </c:pt>
                <c:pt idx="8">
                  <c:v>1</c:v>
                </c:pt>
                <c:pt idx="9">
                  <c:v>0.4</c:v>
                </c:pt>
              </c:numCache>
            </c:numRef>
          </c:val>
        </c:ser>
        <c:ser>
          <c:idx val="1"/>
          <c:order val="1"/>
          <c:tx>
            <c:strRef>
              <c:f>ResultUnderstanding!$Z$1</c:f>
              <c:strCache>
                <c:ptCount val="1"/>
                <c:pt idx="0">
                  <c:v>Error rate (Portrait)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ResultUnderstanding!$A$2:$A$11</c:f>
              <c:strCache>
                <c:ptCount val="10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  <c:pt idx="4">
                  <c:v>P5</c:v>
                </c:pt>
                <c:pt idx="5">
                  <c:v>P6</c:v>
                </c:pt>
                <c:pt idx="6">
                  <c:v>P7</c:v>
                </c:pt>
                <c:pt idx="7">
                  <c:v>P8</c:v>
                </c:pt>
                <c:pt idx="8">
                  <c:v>P9</c:v>
                </c:pt>
                <c:pt idx="9">
                  <c:v>P10</c:v>
                </c:pt>
              </c:strCache>
            </c:strRef>
          </c:cat>
          <c:val>
            <c:numRef>
              <c:f>ResultUnderstanding!$Z$2:$Z$11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0.1</c:v>
                </c:pt>
                <c:pt idx="3">
                  <c:v>0</c:v>
                </c:pt>
                <c:pt idx="4">
                  <c:v>0.1</c:v>
                </c:pt>
                <c:pt idx="5">
                  <c:v>0.1</c:v>
                </c:pt>
                <c:pt idx="6">
                  <c:v>0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09404592"/>
        <c:axId val="1409405680"/>
      </c:barChart>
      <c:catAx>
        <c:axId val="140940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9405680"/>
        <c:crosses val="autoZero"/>
        <c:auto val="1"/>
        <c:lblAlgn val="ctr"/>
        <c:lblOffset val="100"/>
        <c:noMultiLvlLbl val="0"/>
      </c:catAx>
      <c:valAx>
        <c:axId val="140940568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/>
                  <a:t>Error rate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940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Baseline</c:v>
                </c:pt>
                <c:pt idx="1">
                  <c:v>ScanShot applied after launching camera app</c:v>
                </c:pt>
                <c:pt idx="2">
                  <c:v>ScanShot applied after screen 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0.91</c:v>
                </c:pt>
                <c:pt idx="1">
                  <c:v>0.32</c:v>
                </c:pt>
                <c:pt idx="2">
                  <c:v>0.02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60828816"/>
        <c:axId val="1460830448"/>
      </c:barChart>
      <c:catAx>
        <c:axId val="146082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pPr>
            <a:endParaRPr lang="ko-KR"/>
          </a:p>
        </c:txPr>
        <c:crossAx val="1460830448"/>
        <c:crosses val="autoZero"/>
        <c:auto val="1"/>
        <c:lblAlgn val="ctr"/>
        <c:lblOffset val="100"/>
        <c:noMultiLvlLbl val="0"/>
      </c:catAx>
      <c:valAx>
        <c:axId val="146083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 smtClean="0"/>
                  <a:t>Error rate</a:t>
                </a:r>
                <a:endParaRPr lang="en-US" altLang="ko-KR" sz="20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0828816"/>
        <c:crosses val="autoZero"/>
        <c:crossBetween val="between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CB4BF-483F-450F-81F3-1BD53350A91B}" type="datetimeFigureOut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93E73-3CF5-436D-BAD6-18D76351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7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(Thanks,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chair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introducing me. 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Good</a:t>
            </a:r>
            <a:r>
              <a:rPr lang="en-US" altLang="ko-KR" baseline="0" dirty="0" smtClean="0"/>
              <a:t> morning.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Jeungmin Oh,</a:t>
            </a:r>
            <a:r>
              <a:rPr lang="en-US" altLang="ko-KR" baseline="0" dirty="0" smtClean="0"/>
              <a:t> a Ph.D. candidate from dept. of knowledge service engineering in KAIST.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- I’m glad to be here to present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 which deals with erroneous orientation when capturing document using smartphone built-in camera.</a:t>
            </a:r>
            <a:endParaRPr lang="en-US" altLang="ko-KR" b="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- Co-authors are </a:t>
            </a:r>
            <a:r>
              <a:rPr lang="en-US" altLang="ko-KR" baseline="0" dirty="0" err="1" smtClean="0"/>
              <a:t>Woohyeok</a:t>
            </a:r>
            <a:r>
              <a:rPr lang="en-US" altLang="ko-KR" baseline="0" dirty="0" smtClean="0"/>
              <a:t> Choi, </a:t>
            </a:r>
            <a:r>
              <a:rPr lang="en-US" altLang="ko-KR" baseline="0" dirty="0" err="1" smtClean="0"/>
              <a:t>Joohyun</a:t>
            </a:r>
            <a:r>
              <a:rPr lang="en-US" altLang="ko-KR" baseline="0" dirty="0" smtClean="0"/>
              <a:t> Kim, and my advisor, Prof. </a:t>
            </a:r>
            <a:r>
              <a:rPr lang="en-US" altLang="ko-KR" baseline="0" dirty="0" err="1" smtClean="0"/>
              <a:t>Uichin</a:t>
            </a:r>
            <a:r>
              <a:rPr lang="en-US" altLang="ko-KR" baseline="0" dirty="0" smtClean="0"/>
              <a:t> Lee.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To</a:t>
            </a:r>
            <a:r>
              <a:rPr lang="en-US" altLang="ko-KR" baseline="0" dirty="0" smtClean="0"/>
              <a:t> solve this problem, we designed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 which automatically corrects wrong orientations using smartphone built-in sensors.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 consists of three parts.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(Click) Firstly, it detects when the user is capturing documents by detecting document capture moment.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(Click) Once</a:t>
            </a:r>
            <a:r>
              <a:rPr lang="en-US" altLang="ko-KR" baseline="0" dirty="0" smtClean="0"/>
              <a:t> document capture moment is detected,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 updates the erroneous orientation by tracking rotation.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(Click)</a:t>
            </a:r>
            <a:r>
              <a:rPr lang="en-US" altLang="ko-KR" baseline="0" dirty="0" smtClean="0"/>
              <a:t> In addition,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 also displays overlay indicator for manual correction in case of failure.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I’ll explain</a:t>
            </a:r>
            <a:r>
              <a:rPr lang="en-US" altLang="ko-KR" baseline="0" dirty="0" smtClean="0"/>
              <a:t> these steps one by one in the following </a:t>
            </a:r>
            <a:r>
              <a:rPr lang="en-US" altLang="ko-KR" baseline="0" dirty="0" err="1" smtClean="0"/>
              <a:t>slids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9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- As the first step,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 checks gravity force on the Z-axis of accelerometer to determine if the user is capturing document or not.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After a user spots an area to capture through preview screen, the Z-axis value approaches to gravity value and the device’s movement gets stabilized.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(Click) In this video, you can find how the document capture mode is detected by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. If the tilt angle becomes close to the document, the document capture moment is activated.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Internally,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 sliced the sensor values into 2-second windows and check whether average and standard deviation is within certain threshold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3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As a second step,</a:t>
            </a:r>
            <a:r>
              <a:rPr lang="en-US" altLang="ko-KR" baseline="0" dirty="0" smtClean="0"/>
              <a:t> once the document capture moment is detected,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 applies newly calculated orientation to the system.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The new orientation is computed by integrating gyroscope values, which contain rotation information. </a:t>
            </a:r>
          </a:p>
          <a:p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baseline="0" dirty="0" smtClean="0"/>
              <a:t>- (Click) If the integral value is higher or lower than certain threshold,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 changes the orientation. 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- From our user experiment, we set this threshold as 29 degree.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[We only use two orientation modes because users are all observed as using only two instead of four.]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41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The</a:t>
            </a:r>
            <a:r>
              <a:rPr lang="en-US" altLang="ko-KR" baseline="0" dirty="0" smtClean="0"/>
              <a:t> evaluation showed that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 reduced orientation errors significantly by 59 percentage points for landscape documents.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Portrait task has similar result, which can be found in the paper.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(Click) We further improved this accuracy by activating </a:t>
            </a:r>
            <a:r>
              <a:rPr lang="en-US" altLang="ko-KR" baseline="0" dirty="0" err="1" smtClean="0"/>
              <a:t>ScanShot</a:t>
            </a:r>
            <a:r>
              <a:rPr lang="en-US" altLang="ko-KR" baseline="0" dirty="0" smtClean="0"/>
              <a:t> ahead of launching the camera app.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2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baseline="0" dirty="0" smtClean="0"/>
              <a:t>As a final step, we display an overlay indicator for manual correction if needed.</a:t>
            </a:r>
          </a:p>
          <a:p>
            <a:pPr marL="171450" indent="-171450">
              <a:buFontTx/>
              <a:buChar char="-"/>
            </a:pP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One interesting finding from our user study was that users were mostly unware of why this problem happens because the orientation icon is hard to recognize.</a:t>
            </a:r>
            <a:r>
              <a:rPr lang="en-US" altLang="ko-KR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We</a:t>
            </a:r>
            <a:r>
              <a:rPr lang="en-US" altLang="ko-KR" baseline="0" dirty="0" smtClean="0"/>
              <a:t> use paper metaphor overlay image to help user to easily recognize current orientation. And our participants were quite satisfied with this user interface.</a:t>
            </a: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8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Here’s demo</a:t>
            </a:r>
            <a:r>
              <a:rPr lang="en-US" altLang="ko-KR" baseline="0" dirty="0" smtClean="0"/>
              <a:t> of how our prototype works.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7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Thanks for paying attention and I’ll be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happy to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answer your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484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87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 often tak</a:t>
            </a:r>
            <a:r>
              <a:rPr lang="en-US" altLang="ko-KR" baseline="0" dirty="0" smtClean="0"/>
              <a:t>e photos of documents in order to digitize our own note-takings or memorable parts (pause) as in this photo.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506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- There are many mobile apps specialized in information capturing such as </a:t>
            </a:r>
            <a:r>
              <a:rPr lang="en-US" altLang="ko-KR" baseline="0" dirty="0" err="1" smtClean="0"/>
              <a:t>Scannable</a:t>
            </a:r>
            <a:r>
              <a:rPr lang="en-US" altLang="ko-KR" baseline="0" dirty="0" smtClean="0"/>
              <a:t> from Evernote or Office Lens recently announced by Microsoft.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These apps help document capturing with a variety of functions, for example, cropping, correcting perspectives, resizing, and controlling contrast.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Surprisingly, those apps have critical problem when we capturing a document.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60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To demonstrate</a:t>
            </a:r>
            <a:r>
              <a:rPr lang="en-US" altLang="ko-KR" baseline="0" dirty="0" smtClean="0"/>
              <a:t> what the problem is, let’s take a photo of a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9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Occasionally,</a:t>
            </a:r>
            <a:r>
              <a:rPr lang="en-US" altLang="ko-KR" baseline="0" dirty="0" smtClean="0"/>
              <a:t> photos are taken with an erroneous orientation as shown in photos.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(Pointing the slide) The photo on left side is the expected result with correct orientation. However, the right photo is captured with wrong orientation.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The goal of our research is to solve the erroneous orientation issue when we capturing a document by understanding the problem.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974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- Why do such orientation errors happen?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As shown in the slide, there are four possible orientations for smartphones, unless the app developer restrict the orientation changes.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7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- In document capturing situation, the system fails to calculate orientation properly. </a:t>
            </a:r>
          </a:p>
          <a:p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b="1" baseline="0" dirty="0" smtClean="0"/>
              <a:t>- This is because the device is commonly located perpendicular to the direction of gravity while we capturing a document (on the desk).</a:t>
            </a:r>
          </a:p>
          <a:p>
            <a:pPr marL="0" indent="0">
              <a:buFontTx/>
              <a:buNone/>
            </a:pPr>
            <a:endParaRPr lang="en-US" altLang="ko-KR" baseline="0" dirty="0" smtClean="0"/>
          </a:p>
          <a:p>
            <a:r>
              <a:rPr lang="en-US" altLang="ko-KR" baseline="0" dirty="0" smtClean="0"/>
              <a:t>- The orientation easily changes to arbitrary orientation modes due to user’s momentary movement or tilt.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3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- An experiment with 16 people was conducted to understand severity of the problem and find solution using built-in sensors.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We marked 20 parts using sticky note, and let the users to capture the marked area as usual using smartphone camera.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We also collected accelerometer and gyroscope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83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The</a:t>
            </a:r>
            <a:r>
              <a:rPr lang="en-US" altLang="ko-KR" baseline="0" dirty="0" smtClean="0"/>
              <a:t> result showed that the error rate for landscape documents is more than 80 which means the problem is quite severe.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It was also consistent among participants.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 Note that the lower error rate in a portrait task does not mean that the orientation is captured properly. This is because the default orientation mode is portrait.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93E73-3CF5-436D-BAD6-18D7635192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3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DDF1A-D5A1-4D37-870A-D5BC63ED7EEF}" type="datetime1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84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B017-E690-4EA1-8174-D8533913345B}" type="datetime1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7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54562-5693-4CA6-AD05-68168DCB9A5D}" type="datetime1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88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C4309-92ED-4823-9C4F-66AE1C3EDC4B}" type="datetime1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7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113A-9014-44A4-A272-3137819C00F4}" type="datetime1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56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DFDB-1762-4577-9450-6B9FF7F68774}" type="datetime1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3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42CE-7352-44E6-B729-95CB52A43D61}" type="datetime1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29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55FF-0498-4AD0-8CCB-AD534FDFD149}" type="datetime1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49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D32A-9C9D-4B29-B5D0-A2E50B034F73}" type="datetime1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14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CB35-02CA-4741-A436-1955AE778AB4}" type="datetime1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2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EAFD-B9FC-4AA8-A4B4-DBBB05D09486}" type="datetime1">
              <a:rPr lang="ko-KR" altLang="en-US" smtClean="0"/>
              <a:t>2015-04-23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7E6B2E7-39C1-4F74-9C7A-E1A99763CA1A}" type="datetime1">
              <a:rPr lang="ko-KR" altLang="en-US" smtClean="0"/>
              <a:t>2015-04-23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661F2E56-2337-49BD-92B6-F6C9BA2C50D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18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387457">
            <a:off x="-925990" y="-562100"/>
            <a:ext cx="13316099" cy="43551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122363"/>
            <a:ext cx="11021683" cy="2387600"/>
          </a:xfrm>
        </p:spPr>
        <p:txBody>
          <a:bodyPr>
            <a:noAutofit/>
          </a:bodyPr>
          <a:lstStyle/>
          <a:p>
            <a:pPr algn="r"/>
            <a:r>
              <a:rPr lang="en-US" altLang="ko-KR" sz="72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ScanShot</a:t>
            </a:r>
            <a:r>
              <a:rPr lang="en-US" altLang="ko-KR" sz="5400" b="1" dirty="0">
                <a:solidFill>
                  <a:schemeClr val="bg1"/>
                </a:solidFill>
                <a:latin typeface="Calibri" panose="020F0502020204030204" pitchFamily="34" charset="0"/>
              </a:rPr>
              <a:t>: Detecting Document Capture Moments and Correcting Device Orientation</a:t>
            </a:r>
            <a:endParaRPr lang="ko-KR" altLang="en-US" sz="4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4415" y="3903908"/>
            <a:ext cx="6579271" cy="1216737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altLang="ko-KR" sz="4600" b="1" u="sng" dirty="0">
                <a:latin typeface="Calibri" panose="020F0502020204030204" pitchFamily="34" charset="0"/>
              </a:rPr>
              <a:t>Jeungmin Oh</a:t>
            </a:r>
            <a:r>
              <a:rPr lang="en-US" altLang="ko-KR" sz="4600" b="1" dirty="0">
                <a:latin typeface="Calibri" panose="020F0502020204030204" pitchFamily="34" charset="0"/>
              </a:rPr>
              <a:t>, </a:t>
            </a:r>
            <a:r>
              <a:rPr lang="en-US" altLang="ko-KR" sz="4600" b="1" dirty="0" err="1" smtClean="0">
                <a:latin typeface="Calibri" panose="020F0502020204030204" pitchFamily="34" charset="0"/>
              </a:rPr>
              <a:t>Woohyeok</a:t>
            </a:r>
            <a:r>
              <a:rPr lang="en-US" altLang="ko-KR" sz="4600" b="1" dirty="0" smtClean="0">
                <a:latin typeface="Calibri" panose="020F0502020204030204" pitchFamily="34" charset="0"/>
              </a:rPr>
              <a:t> Choi, </a:t>
            </a:r>
            <a:r>
              <a:rPr lang="en-US" altLang="ko-KR" sz="4600" b="1" dirty="0" err="1" smtClean="0">
                <a:latin typeface="Calibri" panose="020F0502020204030204" pitchFamily="34" charset="0"/>
              </a:rPr>
              <a:t>Joohyun</a:t>
            </a:r>
            <a:r>
              <a:rPr lang="en-US" altLang="ko-KR" sz="4600" b="1" dirty="0" smtClean="0">
                <a:latin typeface="Calibri" panose="020F0502020204030204" pitchFamily="34" charset="0"/>
              </a:rPr>
              <a:t> Kim, </a:t>
            </a:r>
            <a:r>
              <a:rPr lang="en-US" altLang="ko-KR" sz="4600" b="1" dirty="0" err="1" smtClean="0">
                <a:latin typeface="Calibri" panose="020F0502020204030204" pitchFamily="34" charset="0"/>
              </a:rPr>
              <a:t>Uichin</a:t>
            </a:r>
            <a:r>
              <a:rPr lang="en-US" altLang="ko-KR" sz="4600" b="1" dirty="0" smtClean="0">
                <a:latin typeface="Calibri" panose="020F0502020204030204" pitchFamily="34" charset="0"/>
              </a:rPr>
              <a:t> Lee</a:t>
            </a:r>
            <a:endParaRPr lang="en-US" altLang="ko-KR" sz="4600" b="1" dirty="0">
              <a:latin typeface="Calibri" panose="020F0502020204030204" pitchFamily="34" charset="0"/>
            </a:endParaRPr>
          </a:p>
          <a:p>
            <a:pPr algn="r"/>
            <a:r>
              <a:rPr lang="en-US" altLang="ko-KR" b="1" dirty="0" smtClean="0">
                <a:latin typeface="Calibri" panose="020F0502020204030204" pitchFamily="34" charset="0"/>
              </a:rPr>
              <a:t>(Dept. of Knowledge Service Engineering, </a:t>
            </a:r>
            <a:r>
              <a:rPr lang="en-US" altLang="ko-KR" b="1" dirty="0">
                <a:latin typeface="Calibri" panose="020F0502020204030204" pitchFamily="34" charset="0"/>
              </a:rPr>
              <a:t>KAIST)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22" y="5491164"/>
            <a:ext cx="37719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6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320">
        <p:randomBar dir="vert"/>
      </p:transition>
    </mc:Choice>
    <mc:Fallback xmlns="">
      <p:transition advTm="232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63117" y="52274"/>
            <a:ext cx="4602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/>
              <a:t>Solution</a:t>
            </a:r>
            <a:endParaRPr lang="ko-KR" alt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690465" y="1677917"/>
            <a:ext cx="10663335" cy="10994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1. Detect a document capture moment</a:t>
            </a:r>
            <a:endParaRPr lang="ko-KR" altLang="en-US" sz="3600" dirty="0"/>
          </a:p>
        </p:txBody>
      </p:sp>
      <p:sp>
        <p:nvSpPr>
          <p:cNvPr id="19" name="Rectangle 18"/>
          <p:cNvSpPr/>
          <p:nvPr/>
        </p:nvSpPr>
        <p:spPr>
          <a:xfrm>
            <a:off x="690465" y="3331712"/>
            <a:ext cx="10663335" cy="10994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2. Fix an orientation error by tracking rotation</a:t>
            </a:r>
            <a:endParaRPr lang="ko-KR" altLang="en-US" sz="3600" dirty="0"/>
          </a:p>
        </p:txBody>
      </p:sp>
      <p:sp>
        <p:nvSpPr>
          <p:cNvPr id="20" name="Rectangle 19"/>
          <p:cNvSpPr/>
          <p:nvPr/>
        </p:nvSpPr>
        <p:spPr>
          <a:xfrm>
            <a:off x="690465" y="4980953"/>
            <a:ext cx="10663335" cy="10994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3. Display an overlay indicator for manual correction</a:t>
            </a:r>
            <a:endParaRPr lang="ko-KR" altLang="en-US" sz="3600" dirty="0"/>
          </a:p>
        </p:txBody>
      </p:sp>
      <p:sp>
        <p:nvSpPr>
          <p:cNvPr id="6" name="Down Arrow 5"/>
          <p:cNvSpPr/>
          <p:nvPr/>
        </p:nvSpPr>
        <p:spPr>
          <a:xfrm>
            <a:off x="5892436" y="2837282"/>
            <a:ext cx="519250" cy="430004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Down Arrow 20"/>
          <p:cNvSpPr/>
          <p:nvPr/>
        </p:nvSpPr>
        <p:spPr>
          <a:xfrm>
            <a:off x="5892436" y="4491077"/>
            <a:ext cx="519250" cy="430004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29084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6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93826" y="1844119"/>
            <a:ext cx="1445862" cy="3176307"/>
            <a:chOff x="2578348" y="2005560"/>
            <a:chExt cx="832560" cy="1828989"/>
          </a:xfrm>
        </p:grpSpPr>
        <p:grpSp>
          <p:nvGrpSpPr>
            <p:cNvPr id="5" name="Group 4"/>
            <p:cNvGrpSpPr/>
            <p:nvPr/>
          </p:nvGrpSpPr>
          <p:grpSpPr>
            <a:xfrm>
              <a:off x="2578348" y="2142379"/>
              <a:ext cx="832560" cy="1248912"/>
              <a:chOff x="8815611" y="853301"/>
              <a:chExt cx="832560" cy="124891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8842877" y="853301"/>
                <a:ext cx="758535" cy="124891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isometricTopUp"/>
                <a:lightRig rig="threePt" dir="t"/>
              </a:scene3d>
              <a:sp3d prstMaterial="matte">
                <a:bevelT w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815611" y="1033656"/>
                <a:ext cx="593808" cy="746266"/>
              </a:xfrm>
              <a:prstGeom prst="rect">
                <a:avLst/>
              </a:prstGeom>
              <a:solidFill>
                <a:schemeClr val="bg1"/>
              </a:solidFill>
              <a:scene3d>
                <a:camera prst="isometricTopU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 smtClean="0">
                    <a:solidFill>
                      <a:schemeClr val="bg1"/>
                    </a:solidFill>
                  </a:rPr>
                  <a:t>A</a:t>
                </a:r>
                <a:endParaRPr lang="ko-KR" altLang="en-US" sz="4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9471525" y="1575660"/>
                <a:ext cx="176646" cy="1766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2970351" y="3069000"/>
              <a:ext cx="0" cy="5528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773864" y="2005560"/>
              <a:ext cx="441960" cy="44196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>
              <a:endCxn id="12" idx="0"/>
            </p:cNvCxnSpPr>
            <p:nvPr/>
          </p:nvCxnSpPr>
          <p:spPr>
            <a:xfrm flipV="1">
              <a:off x="2990411" y="2005560"/>
              <a:ext cx="4433" cy="7719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663665" y="3621879"/>
              <a:ext cx="613371" cy="212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latin typeface="+mj-lt"/>
                  <a:cs typeface="Times New Roman" panose="02020603050405020304" pitchFamily="18" charset="0"/>
                </a:rPr>
                <a:t>Acc</a:t>
              </a:r>
              <a:r>
                <a:rPr lang="en-US" altLang="ko-KR" b="1" dirty="0" smtClean="0">
                  <a:latin typeface="+mj-lt"/>
                  <a:cs typeface="Times New Roman" panose="02020603050405020304" pitchFamily="18" charset="0"/>
                </a:rPr>
                <a:t>-Z</a:t>
              </a:r>
              <a:endParaRPr lang="ko-KR" altLang="en-US" b="1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00710" y="1869792"/>
            <a:ext cx="243840" cy="3150632"/>
            <a:chOff x="4053840" y="1557928"/>
            <a:chExt cx="243840" cy="315063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4175760" y="1557928"/>
              <a:ext cx="0" cy="27813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053840" y="4339228"/>
              <a:ext cx="243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G</a:t>
              </a:r>
              <a:endParaRPr lang="ko-KR" altLang="en-US" b="1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0"/>
            <a:ext cx="3960000" cy="711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1. Detecting document </a:t>
            </a:r>
          </a:p>
          <a:p>
            <a:pPr algn="ctr"/>
            <a:r>
              <a:rPr lang="en-US" altLang="ko-KR" sz="2000" dirty="0" smtClean="0"/>
              <a:t>capture moments</a:t>
            </a:r>
            <a:endParaRPr lang="ko-KR" alt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3960000" y="0"/>
            <a:ext cx="4272000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2. Fixing an orientation error</a:t>
            </a:r>
          </a:p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by tracking rotation  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5934381"/>
            <a:ext cx="12192000" cy="710069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</a:rPr>
              <a:t>Accelerometer is used for detecting document capturing behavior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pic>
        <p:nvPicPr>
          <p:cNvPr id="11" name="1.document_mo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9955" y="1303600"/>
            <a:ext cx="6607685" cy="371682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232000" y="0"/>
            <a:ext cx="3960000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3. Displaying an overlay indicator</a:t>
            </a:r>
            <a:b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for manual correction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9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39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35232" y="1733102"/>
            <a:ext cx="3419416" cy="2832697"/>
            <a:chOff x="2578348" y="1990748"/>
            <a:chExt cx="1968977" cy="1631131"/>
          </a:xfrm>
        </p:grpSpPr>
        <p:grpSp>
          <p:nvGrpSpPr>
            <p:cNvPr id="18" name="Group 17"/>
            <p:cNvGrpSpPr/>
            <p:nvPr/>
          </p:nvGrpSpPr>
          <p:grpSpPr>
            <a:xfrm>
              <a:off x="2578348" y="2142379"/>
              <a:ext cx="832560" cy="1248912"/>
              <a:chOff x="8815611" y="853301"/>
              <a:chExt cx="832560" cy="1248912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8842877" y="853301"/>
                <a:ext cx="758535" cy="124891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isometricTopUp"/>
                <a:lightRig rig="threePt" dir="t"/>
              </a:scene3d>
              <a:sp3d prstMaterial="matte">
                <a:bevelT w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815611" y="1033656"/>
                <a:ext cx="593808" cy="746266"/>
              </a:xfrm>
              <a:prstGeom prst="rect">
                <a:avLst/>
              </a:prstGeom>
              <a:solidFill>
                <a:schemeClr val="bg1"/>
              </a:solidFill>
              <a:scene3d>
                <a:camera prst="isometricTopU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 smtClean="0">
                    <a:solidFill>
                      <a:schemeClr val="bg1"/>
                    </a:solidFill>
                  </a:rPr>
                  <a:t>A</a:t>
                </a:r>
                <a:endParaRPr lang="ko-KR" altLang="en-US" sz="4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9471525" y="1575660"/>
                <a:ext cx="176646" cy="1766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>
              <a:off x="2970351" y="3069000"/>
              <a:ext cx="0" cy="5528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625274" y="1990748"/>
              <a:ext cx="739140" cy="739140"/>
              <a:chOff x="5394960" y="2407966"/>
              <a:chExt cx="739140" cy="73914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5394960" y="2407966"/>
                <a:ext cx="739140" cy="7391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543550" y="2422778"/>
                <a:ext cx="441960" cy="44196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5941841" y="2590799"/>
                <a:ext cx="148444" cy="12796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0" b="1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Connector 23"/>
            <p:cNvCxnSpPr>
              <a:endCxn id="28" idx="0"/>
            </p:cNvCxnSpPr>
            <p:nvPr/>
          </p:nvCxnSpPr>
          <p:spPr>
            <a:xfrm flipV="1">
              <a:off x="2990411" y="2005560"/>
              <a:ext cx="4433" cy="7719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12885" y="2142379"/>
              <a:ext cx="1234440" cy="212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lt"/>
                  <a:cs typeface="Times New Roman" panose="02020603050405020304" pitchFamily="18" charset="0"/>
                </a:rPr>
                <a:t>Gyro-Z</a:t>
              </a:r>
              <a:endParaRPr lang="ko-KR" altLang="en-US" b="1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0" y="5934381"/>
            <a:ext cx="12192000" cy="710069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</a:rPr>
              <a:t>Gyroscope is used for tracking rotation to fix an orientation error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pic>
        <p:nvPicPr>
          <p:cNvPr id="6" name="2.tracking_ro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22273" y="1277027"/>
            <a:ext cx="6973620" cy="392266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3960000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1. Detecting document </a:t>
            </a:r>
          </a:p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capture moments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60000" y="0"/>
            <a:ext cx="4272000" cy="711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2. Fixing an orientation error</a:t>
            </a:r>
          </a:p>
          <a:p>
            <a:pPr algn="ctr"/>
            <a:r>
              <a:rPr lang="en-US" altLang="ko-KR" sz="2000" dirty="0"/>
              <a:t>by tracking rotation  </a:t>
            </a:r>
            <a:endParaRPr lang="ko-KR" alt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8232000" y="0"/>
            <a:ext cx="3960000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3. Displaying an overlay indicator</a:t>
            </a:r>
            <a:b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for manual correction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3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" y="5147629"/>
            <a:ext cx="11917680" cy="120872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600" b="1" dirty="0" err="1" smtClean="0">
                <a:latin typeface="+mj-lt"/>
              </a:rPr>
              <a:t>ScanShot</a:t>
            </a:r>
            <a:r>
              <a:rPr lang="en-US" altLang="ko-KR" sz="3600" b="1" dirty="0" smtClean="0">
                <a:latin typeface="+mj-lt"/>
              </a:rPr>
              <a:t> </a:t>
            </a:r>
            <a:r>
              <a:rPr lang="en-US" altLang="ko-KR" sz="4000" b="1" dirty="0" smtClean="0">
                <a:latin typeface="+mj-lt"/>
              </a:rPr>
              <a:t>successfully reduced erroneous orientations </a:t>
            </a:r>
            <a:endParaRPr lang="en-US" altLang="ko-KR" sz="4000" b="1" dirty="0">
              <a:latin typeface="+mj-lt"/>
            </a:endParaRPr>
          </a:p>
          <a:p>
            <a:pPr marL="0" indent="0" algn="ctr">
              <a:buNone/>
            </a:pPr>
            <a:r>
              <a:rPr lang="en-US" altLang="ko-KR" sz="3600" b="1" dirty="0" smtClean="0">
                <a:latin typeface="+mj-lt"/>
              </a:rPr>
              <a:t>in the landscape document capturing task</a:t>
            </a:r>
            <a:endParaRPr lang="ko-KR" altLang="en-US" sz="3200" b="1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06784348"/>
              </p:ext>
            </p:extLst>
          </p:nvPr>
        </p:nvGraphicFramePr>
        <p:xfrm>
          <a:off x="1234438" y="807720"/>
          <a:ext cx="9464041" cy="4339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0"/>
            <a:ext cx="3960000" cy="711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1. Detecting document </a:t>
            </a:r>
          </a:p>
          <a:p>
            <a:pPr algn="ctr"/>
            <a:r>
              <a:rPr lang="en-US" altLang="ko-KR" sz="2000" dirty="0" smtClean="0"/>
              <a:t>capture moments</a:t>
            </a:r>
            <a:endParaRPr lang="ko-KR" alt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960000" y="0"/>
            <a:ext cx="4272000" cy="711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2. Fixing an orientation error</a:t>
            </a:r>
          </a:p>
          <a:p>
            <a:pPr algn="ctr"/>
            <a:r>
              <a:rPr lang="en-US" altLang="ko-KR" sz="2000" dirty="0"/>
              <a:t>by tracking rotation  </a:t>
            </a:r>
            <a:endParaRPr lang="ko-KR" alt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8232000" y="0"/>
            <a:ext cx="3960000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3. Displaying an overlay indicator</a:t>
            </a:r>
            <a:b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for manual correction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5812971" y="1338943"/>
            <a:ext cx="1208315" cy="1502228"/>
          </a:xfrm>
          <a:prstGeom prst="downArrow">
            <a:avLst>
              <a:gd name="adj1" fmla="val 73423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-0.59</a:t>
            </a:r>
            <a:endParaRPr lang="ko-KR" altLang="en-US" sz="2000" b="1" dirty="0"/>
          </a:p>
        </p:txBody>
      </p:sp>
      <p:sp>
        <p:nvSpPr>
          <p:cNvPr id="12" name="Down Arrow 11"/>
          <p:cNvSpPr/>
          <p:nvPr/>
        </p:nvSpPr>
        <p:spPr>
          <a:xfrm>
            <a:off x="8554679" y="1338943"/>
            <a:ext cx="1208315" cy="2431546"/>
          </a:xfrm>
          <a:prstGeom prst="downArrow">
            <a:avLst>
              <a:gd name="adj1" fmla="val 73423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-0.89</a:t>
            </a:r>
            <a:endParaRPr lang="ko-KR" alt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7793728" y="768773"/>
            <a:ext cx="2910840" cy="4446589"/>
          </a:xfrm>
          <a:prstGeom prst="rect">
            <a:avLst/>
          </a:prstGeom>
          <a:ln>
            <a:solidFill>
              <a:schemeClr val="bg1">
                <a:alpha val="99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6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43000" y="1049348"/>
            <a:ext cx="11326949" cy="5128405"/>
            <a:chOff x="-789458" y="-121863"/>
            <a:chExt cx="15416210" cy="6979863"/>
          </a:xfrm>
        </p:grpSpPr>
        <p:grpSp>
          <p:nvGrpSpPr>
            <p:cNvPr id="6" name="Group 5"/>
            <p:cNvGrpSpPr/>
            <p:nvPr/>
          </p:nvGrpSpPr>
          <p:grpSpPr>
            <a:xfrm>
              <a:off x="4751646" y="2541676"/>
              <a:ext cx="2886853" cy="4316324"/>
              <a:chOff x="2102142" y="776940"/>
              <a:chExt cx="2886853" cy="431632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02142" y="776940"/>
                <a:ext cx="2886853" cy="4316324"/>
                <a:chOff x="8812872" y="853301"/>
                <a:chExt cx="835299" cy="1248912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8842877" y="853301"/>
                  <a:ext cx="758535" cy="12489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isometricTopUp"/>
                  <a:lightRig rig="threePt" dir="t"/>
                </a:scene3d>
                <a:sp3d prstMaterial="matte">
                  <a:bevelT w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8812872" y="1032122"/>
                  <a:ext cx="593808" cy="76586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isometricTopUp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600" b="1" dirty="0" smtClean="0"/>
                    <a:t>A</a:t>
                  </a:r>
                  <a:endParaRPr lang="ko-KR" altLang="en-US" sz="16600" b="1" dirty="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9471525" y="1575660"/>
                  <a:ext cx="176646" cy="1766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27"/>
              <a:stretch/>
            </p:blipFill>
            <p:spPr>
              <a:xfrm>
                <a:off x="2396510" y="1688703"/>
                <a:ext cx="1769186" cy="2219112"/>
              </a:xfrm>
              <a:prstGeom prst="rect">
                <a:avLst/>
              </a:prstGeom>
              <a:solidFill>
                <a:schemeClr val="bg1">
                  <a:alpha val="2000"/>
                </a:schemeClr>
              </a:solidFill>
              <a:scene3d>
                <a:camera prst="isometricTopUp"/>
                <a:lightRig rig="threePt" dir="t"/>
              </a:scene3d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3972902" y="271111"/>
              <a:ext cx="4217161" cy="2564326"/>
              <a:chOff x="7060438" y="1833130"/>
              <a:chExt cx="4217161" cy="2564326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060438" y="1833130"/>
                <a:ext cx="4217161" cy="256432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isometricTopUp"/>
                <a:lightRig rig="threePt" dir="t"/>
              </a:scene3d>
              <a:sp3d prstMaterial="matte">
                <a:bevelT w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9957022" y="2205271"/>
                <a:ext cx="596337" cy="596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32746" y="2328896"/>
                <a:ext cx="2641725" cy="1862048"/>
              </a:xfrm>
              <a:prstGeom prst="rect">
                <a:avLst/>
              </a:prstGeom>
              <a:solidFill>
                <a:schemeClr val="bg1"/>
              </a:solidFill>
              <a:scene3d>
                <a:camera prst="isometricTopU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500" b="1" dirty="0" smtClean="0"/>
                  <a:t>BC</a:t>
                </a:r>
                <a:endParaRPr lang="ko-KR" altLang="en-US" sz="11500" b="1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9"/>
              <a:stretch/>
            </p:blipFill>
            <p:spPr>
              <a:xfrm>
                <a:off x="7953959" y="2309246"/>
                <a:ext cx="2115591" cy="1690474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69319" y="1506268"/>
              <a:ext cx="4217161" cy="2564326"/>
              <a:chOff x="6770506" y="3474992"/>
              <a:chExt cx="4217161" cy="256432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770506" y="3474992"/>
                <a:ext cx="4217161" cy="256432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isometricTopUp"/>
                <a:lightRig rig="threePt" dir="t"/>
              </a:scene3d>
              <a:sp3d prstMaterial="matte">
                <a:bevelT w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9667090" y="3847133"/>
                <a:ext cx="596337" cy="596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242814" y="3970758"/>
                <a:ext cx="2641725" cy="1862048"/>
              </a:xfrm>
              <a:prstGeom prst="rect">
                <a:avLst/>
              </a:prstGeom>
              <a:solidFill>
                <a:schemeClr val="bg1"/>
              </a:solidFill>
              <a:scene3d>
                <a:camera prst="isometricTopU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500" b="1" dirty="0" smtClean="0"/>
                  <a:t>BC</a:t>
                </a:r>
                <a:endParaRPr lang="ko-KR" altLang="en-US" sz="11500" b="1" dirty="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16"/>
              <a:stretch/>
            </p:blipFill>
            <p:spPr>
              <a:xfrm>
                <a:off x="7516925" y="4173808"/>
                <a:ext cx="2308413" cy="1570185"/>
              </a:xfrm>
              <a:prstGeom prst="rect">
                <a:avLst/>
              </a:prstGeom>
              <a:solidFill>
                <a:schemeClr val="bg1">
                  <a:alpha val="2000"/>
                </a:schemeClr>
              </a:solidFill>
              <a:scene3d>
                <a:camera prst="isometricTopUp"/>
                <a:lightRig rig="threePt" dir="t"/>
              </a:scene3d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391300" y="579342"/>
              <a:ext cx="2886853" cy="4316324"/>
              <a:chOff x="1518021" y="2932297"/>
              <a:chExt cx="2886853" cy="431632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518021" y="2932297"/>
                <a:ext cx="2886853" cy="4316324"/>
                <a:chOff x="8812872" y="853301"/>
                <a:chExt cx="835299" cy="1248912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8842877" y="853301"/>
                  <a:ext cx="758535" cy="12489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isometricTopUp"/>
                  <a:lightRig rig="threePt" dir="t"/>
                </a:scene3d>
                <a:sp3d prstMaterial="matte">
                  <a:bevelT w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8812872" y="1032122"/>
                  <a:ext cx="593808" cy="765864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isometricTopUp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600" b="1" dirty="0" smtClean="0"/>
                    <a:t>A</a:t>
                  </a:r>
                  <a:endParaRPr lang="ko-KR" altLang="en-US" sz="16600" b="1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9471525" y="1575660"/>
                  <a:ext cx="176646" cy="1766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46"/>
              <a:stretch/>
            </p:blipFill>
            <p:spPr>
              <a:xfrm>
                <a:off x="1621720" y="3847133"/>
                <a:ext cx="1771589" cy="2209806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</p:pic>
        </p:grpSp>
        <p:cxnSp>
          <p:nvCxnSpPr>
            <p:cNvPr id="10" name="Straight Connector 9"/>
            <p:cNvCxnSpPr/>
            <p:nvPr/>
          </p:nvCxnSpPr>
          <p:spPr>
            <a:xfrm>
              <a:off x="-337775" y="2944456"/>
              <a:ext cx="12357526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-789458" y="-121863"/>
              <a:ext cx="6374967" cy="1382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overlay with </a:t>
              </a:r>
            </a:p>
            <a:p>
              <a:r>
                <a:rPr lang="en-US" altLang="ko-K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altLang="ko-KR" sz="32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incorrect</a:t>
              </a:r>
              <a:r>
                <a:rPr lang="en-US" altLang="ko-KR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orientation</a:t>
              </a:r>
              <a:endParaRPr lang="ko-KR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19532" y="4132956"/>
              <a:ext cx="5907220" cy="1382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overlay with   </a:t>
              </a:r>
            </a:p>
            <a:p>
              <a:r>
                <a:rPr lang="en-US" altLang="ko-K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altLang="ko-KR" sz="3200" b="1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correct</a:t>
              </a:r>
              <a:r>
                <a:rPr lang="en-US" altLang="ko-KR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orientation</a:t>
              </a:r>
              <a:endPara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0" y="5711057"/>
            <a:ext cx="12192000" cy="933393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 smtClean="0">
                <a:solidFill>
                  <a:schemeClr val="tx1"/>
                </a:solidFill>
              </a:rPr>
              <a:t>ScanShot</a:t>
            </a:r>
            <a:r>
              <a:rPr lang="en-US" altLang="ko-KR" sz="3600" b="1" dirty="0" smtClean="0">
                <a:solidFill>
                  <a:schemeClr val="tx1"/>
                </a:solidFill>
              </a:rPr>
              <a:t> displays overlay screen if</a:t>
            </a:r>
            <a:r>
              <a:rPr lang="ko-KR" altLang="en-US" sz="3600" b="1" dirty="0">
                <a:solidFill>
                  <a:schemeClr val="tx1"/>
                </a:solidFill>
              </a:rPr>
              <a:t> </a:t>
            </a:r>
            <a:r>
              <a:rPr lang="en-US" altLang="ko-KR" sz="3600" b="1" dirty="0" smtClean="0">
                <a:solidFill>
                  <a:schemeClr val="tx1"/>
                </a:solidFill>
              </a:rPr>
              <a:t>needed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3960000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1. Detecting document </a:t>
            </a:r>
          </a:p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capture moments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60000" y="0"/>
            <a:ext cx="4272000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2. Fixing an orientation error</a:t>
            </a:r>
          </a:p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by tracking rotation  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32000" y="0"/>
            <a:ext cx="3960000" cy="711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3. Displaying an overlay indicator</a:t>
            </a:r>
            <a:br>
              <a:rPr lang="en-US" altLang="ko-KR" sz="2000" dirty="0"/>
            </a:br>
            <a:r>
              <a:rPr lang="en-US" altLang="ko-KR" sz="2000" dirty="0"/>
              <a:t>for manual correction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538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160191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 smtClean="0">
                <a:latin typeface="+mj-lt"/>
              </a:rPr>
              <a:t>Demo Video</a:t>
            </a:r>
            <a:endParaRPr lang="ko-KR" altLang="en-US" sz="5400" b="1" dirty="0">
              <a:latin typeface="+mj-lt"/>
            </a:endParaRPr>
          </a:p>
        </p:txBody>
      </p:sp>
      <p:pic>
        <p:nvPicPr>
          <p:cNvPr id="5" name="3_with_scanshot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4592" y="1525318"/>
            <a:ext cx="8321836" cy="468092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9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400782" y="3853352"/>
            <a:ext cx="274626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0" b="1" dirty="0"/>
              <a:t>Q&amp;A</a:t>
            </a:r>
            <a:endParaRPr lang="ko-KR" altLang="en-US" sz="10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9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Sensor data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640080" y="2161019"/>
            <a:ext cx="5334000" cy="2938960"/>
            <a:chOff x="4495661" y="1689593"/>
            <a:chExt cx="7371628" cy="4061665"/>
          </a:xfrm>
        </p:grpSpPr>
        <p:grpSp>
          <p:nvGrpSpPr>
            <p:cNvPr id="6" name="Group 5"/>
            <p:cNvGrpSpPr/>
            <p:nvPr/>
          </p:nvGrpSpPr>
          <p:grpSpPr>
            <a:xfrm>
              <a:off x="4495661" y="1689593"/>
              <a:ext cx="7371628" cy="4061665"/>
              <a:chOff x="4495661" y="1689593"/>
              <a:chExt cx="7371628" cy="406166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8197" y="1689593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5661" y="1689593"/>
                <a:ext cx="3600000" cy="36000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885252" y="5289593"/>
                <a:ext cx="3383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/>
                  <a:t>Portrait, no rotation</a:t>
                </a:r>
                <a:endParaRPr lang="ko-KR" altLang="en-US" sz="24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484199" y="5289593"/>
                <a:ext cx="3383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/>
                  <a:t>Landscape, rotation</a:t>
                </a:r>
                <a:endParaRPr lang="ko-KR" altLang="en-US" sz="2400" b="1" dirty="0"/>
              </a:p>
            </p:txBody>
          </p:sp>
        </p:grpSp>
        <p:sp>
          <p:nvSpPr>
            <p:cNvPr id="7" name="Rounded Rectangle 6"/>
            <p:cNvSpPr/>
            <p:nvPr/>
          </p:nvSpPr>
          <p:spPr>
            <a:xfrm>
              <a:off x="10083946" y="2660054"/>
              <a:ext cx="1512798" cy="676153"/>
            </a:xfrm>
            <a:prstGeom prst="roundRect">
              <a:avLst/>
            </a:prstGeom>
            <a:noFill/>
            <a:ln w="38100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260752" y="2660054"/>
              <a:ext cx="2473997" cy="676153"/>
            </a:xfrm>
            <a:prstGeom prst="roundRect">
              <a:avLst/>
            </a:prstGeom>
            <a:noFill/>
            <a:ln w="38100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94198" y="2161019"/>
            <a:ext cx="5428800" cy="3078979"/>
            <a:chOff x="4574309" y="1553701"/>
            <a:chExt cx="7401057" cy="4197557"/>
          </a:xfrm>
        </p:grpSpPr>
        <p:sp>
          <p:nvSpPr>
            <p:cNvPr id="14" name="TextBox 13"/>
            <p:cNvSpPr txBox="1"/>
            <p:nvPr/>
          </p:nvSpPr>
          <p:spPr>
            <a:xfrm>
              <a:off x="4885252" y="5289593"/>
              <a:ext cx="3383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Portrait, no rotation</a:t>
              </a:r>
              <a:endParaRPr lang="ko-KR" alt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84199" y="5289593"/>
              <a:ext cx="3383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Landscape, rotation</a:t>
              </a:r>
              <a:endParaRPr lang="ko-KR" altLang="en-US" sz="2400" b="1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574309" y="1553701"/>
              <a:ext cx="7401057" cy="3645987"/>
              <a:chOff x="4574309" y="1553701"/>
              <a:chExt cx="7401057" cy="364598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5366" y="1553701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09" y="1599688"/>
                <a:ext cx="3600000" cy="3600000"/>
              </a:xfrm>
              <a:prstGeom prst="rect">
                <a:avLst/>
              </a:prstGeom>
            </p:spPr>
          </p:pic>
          <p:sp>
            <p:nvSpPr>
              <p:cNvPr id="19" name="Rounded Rectangle 18"/>
              <p:cNvSpPr/>
              <p:nvPr/>
            </p:nvSpPr>
            <p:spPr>
              <a:xfrm>
                <a:off x="9393293" y="2529511"/>
                <a:ext cx="1837692" cy="1239881"/>
              </a:xfrm>
              <a:prstGeom prst="roundRect">
                <a:avLst/>
              </a:prstGeom>
              <a:noFill/>
              <a:ln w="38100">
                <a:solidFill>
                  <a:srgbClr val="FF000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921982" y="5867400"/>
            <a:ext cx="5189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Accelerometer</a:t>
            </a:r>
            <a:endParaRPr lang="ko-KR" altLang="en-US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487708" y="5867400"/>
            <a:ext cx="5189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Gyroscope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09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CV-based approach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4" t="20444" r="17666" b="23333"/>
          <a:stretch/>
        </p:blipFill>
        <p:spPr>
          <a:xfrm>
            <a:off x="2766670" y="1690690"/>
            <a:ext cx="6697370" cy="466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Grips for document capturing task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External H/W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15" y="2570332"/>
            <a:ext cx="5087865" cy="2861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95" y="2570332"/>
            <a:ext cx="5090162" cy="28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9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lettermo.com/wp-content/uploads/2014/02/evernote-smart-note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4808306"/>
            <a:ext cx="12200562" cy="1664413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Document capturing using a smartphone camera</a:t>
            </a:r>
            <a:br>
              <a:rPr lang="en-US" altLang="ko-KR" sz="4000" b="1" dirty="0">
                <a:solidFill>
                  <a:schemeClr val="tx1"/>
                </a:solidFill>
              </a:rPr>
            </a:br>
            <a:r>
              <a:rPr lang="en-US" altLang="ko-KR" sz="4000" b="1" dirty="0">
                <a:solidFill>
                  <a:schemeClr val="tx1"/>
                </a:solidFill>
              </a:rPr>
              <a:t>becomes very common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48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Variation of overlays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892255" y="1268155"/>
            <a:ext cx="9846451" cy="5337038"/>
            <a:chOff x="1892255" y="1268155"/>
            <a:chExt cx="9846451" cy="5337038"/>
          </a:xfrm>
        </p:grpSpPr>
        <p:grpSp>
          <p:nvGrpSpPr>
            <p:cNvPr id="20" name="Group 19"/>
            <p:cNvGrpSpPr/>
            <p:nvPr/>
          </p:nvGrpSpPr>
          <p:grpSpPr>
            <a:xfrm>
              <a:off x="1892255" y="1268155"/>
              <a:ext cx="9846451" cy="5337038"/>
              <a:chOff x="1892255" y="1268155"/>
              <a:chExt cx="9846451" cy="5337038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7746573" y="1268155"/>
                <a:ext cx="2886853" cy="4316324"/>
                <a:chOff x="1391300" y="579342"/>
                <a:chExt cx="2886853" cy="4316324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1494999" y="579342"/>
                  <a:ext cx="2621551" cy="431632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isometricTopUp"/>
                  <a:lightRig rig="threePt" dir="t"/>
                </a:scene3d>
                <a:sp3d prstMaterial="matte">
                  <a:bevelT w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1391300" y="1197359"/>
                  <a:ext cx="2052243" cy="2646878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isometricTopUp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600" b="1" dirty="0" smtClean="0"/>
                    <a:t>A</a:t>
                  </a:r>
                  <a:endParaRPr lang="ko-KR" altLang="en-US" sz="16600" b="1" dirty="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3667652" y="3075863"/>
                  <a:ext cx="610501" cy="6105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2053402" y="1484861"/>
                <a:ext cx="2886853" cy="4316324"/>
                <a:chOff x="7355949" y="817048"/>
                <a:chExt cx="2886853" cy="4316324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459648" y="817048"/>
                  <a:ext cx="2621551" cy="431632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isometricTopUp"/>
                  <a:lightRig rig="threePt" dir="t"/>
                </a:scene3d>
                <a:sp3d prstMaterial="matte">
                  <a:bevelT w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7355949" y="1435065"/>
                  <a:ext cx="2052243" cy="2646878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isometricTopUp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600" b="1" dirty="0" smtClean="0"/>
                    <a:t>A</a:t>
                  </a:r>
                  <a:endParaRPr lang="ko-KR" altLang="en-US" sz="16600" b="1" dirty="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9632301" y="3313569"/>
                  <a:ext cx="610501" cy="6105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Rectangle 24"/>
              <p:cNvSpPr/>
              <p:nvPr/>
            </p:nvSpPr>
            <p:spPr>
              <a:xfrm>
                <a:off x="1892255" y="5525647"/>
                <a:ext cx="6096000" cy="10772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overlay with </a:t>
                </a:r>
              </a:p>
              <a:p>
                <a:r>
                  <a:rPr lang="en-US" altLang="ko-KR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correct orientation</a:t>
                </a:r>
                <a:endParaRPr lang="ko-KR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585426" y="5527975"/>
                <a:ext cx="415328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:r>
                  <a:rPr lang="en-US" altLang="ko-KR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overlay with </a:t>
                </a:r>
              </a:p>
              <a:p>
                <a:r>
                  <a:rPr lang="en-US" altLang="ko-KR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ko-KR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incorrect </a:t>
                </a:r>
                <a:r>
                  <a:rPr lang="en-US" altLang="ko-KR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orientation</a:t>
                </a:r>
                <a:endParaRPr lang="ko-KR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639632" y="3194942"/>
              <a:ext cx="1945883" cy="1077218"/>
            </a:xfrm>
            <a:prstGeom prst="rect">
              <a:avLst/>
            </a:prstGeom>
            <a:solidFill>
              <a:schemeClr val="bg2">
                <a:lumMod val="90000"/>
                <a:alpha val="75000"/>
              </a:schemeClr>
            </a:solidFill>
            <a:scene3d>
              <a:camera prst="isometricTopU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tx1">
                      <a:alpha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is a </a:t>
              </a:r>
            </a:p>
            <a:p>
              <a:pPr algn="ctr"/>
              <a:r>
                <a:rPr lang="en-US" altLang="ko-KR" sz="3200" b="1" dirty="0" smtClean="0">
                  <a:solidFill>
                    <a:schemeClr val="tx1">
                      <a:alpha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document</a:t>
              </a:r>
              <a:endParaRPr lang="ko-KR" altLang="en-US" sz="3200" b="1" dirty="0">
                <a:solidFill>
                  <a:schemeClr val="tx1">
                    <a:alpha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6573" y="2316228"/>
              <a:ext cx="1356625" cy="221236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42865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267845" y="1506531"/>
            <a:ext cx="3419416" cy="2832697"/>
            <a:chOff x="2578348" y="1990748"/>
            <a:chExt cx="1968977" cy="1631131"/>
          </a:xfrm>
        </p:grpSpPr>
        <p:grpSp>
          <p:nvGrpSpPr>
            <p:cNvPr id="5" name="Group 4"/>
            <p:cNvGrpSpPr/>
            <p:nvPr/>
          </p:nvGrpSpPr>
          <p:grpSpPr>
            <a:xfrm>
              <a:off x="2578348" y="2142379"/>
              <a:ext cx="832560" cy="1248912"/>
              <a:chOff x="8815611" y="853301"/>
              <a:chExt cx="832560" cy="124891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8842877" y="853301"/>
                <a:ext cx="758535" cy="124891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isometricTopUp"/>
                <a:lightRig rig="threePt" dir="t"/>
              </a:scene3d>
              <a:sp3d prstMaterial="matte">
                <a:bevelT w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815611" y="1033656"/>
                <a:ext cx="593808" cy="746266"/>
              </a:xfrm>
              <a:prstGeom prst="rect">
                <a:avLst/>
              </a:prstGeom>
              <a:solidFill>
                <a:schemeClr val="bg1"/>
              </a:solidFill>
              <a:scene3d>
                <a:camera prst="isometricTopU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 smtClean="0">
                    <a:solidFill>
                      <a:schemeClr val="bg1"/>
                    </a:solidFill>
                  </a:rPr>
                  <a:t>A</a:t>
                </a:r>
                <a:endParaRPr lang="ko-KR" altLang="en-US" sz="4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9471525" y="1575660"/>
                <a:ext cx="176646" cy="1766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2970351" y="3069000"/>
              <a:ext cx="0" cy="5528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625274" y="1990748"/>
              <a:ext cx="739140" cy="739140"/>
              <a:chOff x="5394960" y="2407966"/>
              <a:chExt cx="739140" cy="73914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5394960" y="2407966"/>
                <a:ext cx="739140" cy="7391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543550" y="2422778"/>
                <a:ext cx="441960" cy="4419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>
                <a:off x="5941841" y="2590799"/>
                <a:ext cx="148444" cy="12796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0" b="1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" name="Straight Connector 13"/>
            <p:cNvCxnSpPr>
              <a:endCxn id="12" idx="0"/>
            </p:cNvCxnSpPr>
            <p:nvPr/>
          </p:nvCxnSpPr>
          <p:spPr>
            <a:xfrm flipV="1">
              <a:off x="2990411" y="2005560"/>
              <a:ext cx="4433" cy="7719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80625" y="3176234"/>
              <a:ext cx="883920" cy="212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latin typeface="+mj-lt"/>
                  <a:cs typeface="Times New Roman" panose="02020603050405020304" pitchFamily="18" charset="0"/>
                </a:rPr>
                <a:t>Acc</a:t>
              </a:r>
              <a:r>
                <a:rPr lang="en-US" altLang="ko-KR" b="1" dirty="0" smtClean="0">
                  <a:latin typeface="+mj-lt"/>
                  <a:cs typeface="Times New Roman" panose="02020603050405020304" pitchFamily="18" charset="0"/>
                </a:rPr>
                <a:t>-Z</a:t>
              </a:r>
              <a:endParaRPr lang="ko-KR" altLang="en-US" b="1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2885" y="2142379"/>
              <a:ext cx="1234440" cy="212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lt"/>
                  <a:cs typeface="Times New Roman" panose="02020603050405020304" pitchFamily="18" charset="0"/>
                </a:rPr>
                <a:t>Gyro-Z</a:t>
              </a:r>
              <a:endParaRPr lang="ko-KR" altLang="en-US" b="1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053840" y="1557928"/>
            <a:ext cx="243840" cy="3150632"/>
            <a:chOff x="4053840" y="1557928"/>
            <a:chExt cx="243840" cy="315063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4175760" y="1557928"/>
              <a:ext cx="0" cy="278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053840" y="4339228"/>
              <a:ext cx="243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G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1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http://cdn.eteknix.com/wp-content/uploads/2015/04/office-le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511" y="1870599"/>
            <a:ext cx="4648490" cy="26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i.ytimg.com/vi/mhsmYcVPKz0/maxresdefaul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8"/>
          <a:stretch/>
        </p:blipFill>
        <p:spPr bwMode="auto">
          <a:xfrm>
            <a:off x="-14514" y="1870600"/>
            <a:ext cx="4238334" cy="263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espacogeek.com/wp-content/uploads/2015/02/Scannable-Logo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98" y="1870599"/>
            <a:ext cx="3506913" cy="263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4979756"/>
            <a:ext cx="12200562" cy="114255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chemeClr val="tx1"/>
                </a:solidFill>
              </a:rPr>
              <a:t>Many apps support document capturing, however…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9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4343400" y="5319408"/>
            <a:ext cx="7857161" cy="1138328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000" b="1" dirty="0" smtClean="0">
                <a:solidFill>
                  <a:schemeClr val="tx1"/>
                </a:solidFill>
              </a:rPr>
              <a:t>If we take a photo of document…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7274427" cy="609954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 Capturing a document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37"/>
          <a:stretch/>
        </p:blipFill>
        <p:spPr>
          <a:xfrm>
            <a:off x="6087438" y="-289559"/>
            <a:ext cx="6104562" cy="72237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" r="26784"/>
          <a:stretch/>
        </p:blipFill>
        <p:spPr>
          <a:xfrm rot="5400000">
            <a:off x="-560543" y="270983"/>
            <a:ext cx="7208523" cy="60874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5685792"/>
            <a:ext cx="2743200" cy="365125"/>
          </a:xfrm>
        </p:spPr>
        <p:txBody>
          <a:bodyPr/>
          <a:lstStyle/>
          <a:p>
            <a:fld id="{661F2E56-2337-49BD-92B6-F6C9BA2C50D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5062958"/>
            <a:ext cx="12192000" cy="133784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Occasionally, captured photos had</a:t>
            </a:r>
          </a:p>
          <a:p>
            <a:pPr algn="ctr"/>
            <a:r>
              <a:rPr lang="en-US" altLang="ko-KR" sz="5400" b="1" dirty="0">
                <a:solidFill>
                  <a:schemeClr val="tx1"/>
                </a:solidFill>
              </a:rPr>
              <a:t>with erroneous orientation 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555319" y="630293"/>
            <a:ext cx="2268637" cy="2268637"/>
          </a:xfrm>
          <a:prstGeom prst="donut">
            <a:avLst/>
          </a:prstGeom>
          <a:solidFill>
            <a:schemeClr val="accent6"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Multiply 9"/>
          <p:cNvSpPr/>
          <p:nvPr/>
        </p:nvSpPr>
        <p:spPr>
          <a:xfrm>
            <a:off x="5995998" y="132872"/>
            <a:ext cx="3263482" cy="3263481"/>
          </a:xfrm>
          <a:prstGeom prst="mathMultiply">
            <a:avLst/>
          </a:prstGeom>
          <a:solidFill>
            <a:srgbClr val="C00000">
              <a:alpha val="7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7274427" cy="609954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 Viewing a captured document 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27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26" name="Picture 2" descr="http://khef.co/wp-content/uploads/2014/02/iphone_orientations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2"/>
          <a:stretch/>
        </p:blipFill>
        <p:spPr bwMode="auto">
          <a:xfrm>
            <a:off x="838200" y="1869645"/>
            <a:ext cx="10515600" cy="324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5281219"/>
            <a:ext cx="1883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/>
              <a:t>Portrait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785872" y="5065776"/>
            <a:ext cx="1883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/>
              <a:t>Upside Down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64024" y="5281218"/>
            <a:ext cx="3304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/>
              <a:t>Landscape Right</a:t>
            </a:r>
            <a:endParaRPr lang="ko-KR" alt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479536" y="5281217"/>
            <a:ext cx="278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/>
              <a:t>Landscape Left</a:t>
            </a:r>
            <a:endParaRPr lang="ko-KR" altLang="en-US" sz="3200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b="1" dirty="0" smtClean="0">
                <a:latin typeface="+mj-lt"/>
              </a:rPr>
              <a:t>Why do such orientation errors happen?</a:t>
            </a:r>
            <a:endParaRPr lang="ko-KR" altLang="en-US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45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smtClean="0">
                <a:latin typeface="+mj-lt"/>
              </a:rPr>
              <a:t>Why do such orientation errors happen?</a:t>
            </a:r>
            <a:endParaRPr lang="ko-KR" altLang="en-US" b="1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2252107" y="1277960"/>
            <a:ext cx="7405053" cy="5443517"/>
            <a:chOff x="2252107" y="1277960"/>
            <a:chExt cx="7405053" cy="5443517"/>
          </a:xfrm>
        </p:grpSpPr>
        <p:pic>
          <p:nvPicPr>
            <p:cNvPr id="6" name="Content Placeholder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361" b="5826"/>
            <a:stretch/>
          </p:blipFill>
          <p:spPr>
            <a:xfrm>
              <a:off x="2252107" y="1277960"/>
              <a:ext cx="7405053" cy="4438109"/>
            </a:xfrm>
            <a:prstGeom prst="rect">
              <a:avLst/>
            </a:prstGeom>
          </p:spPr>
        </p:pic>
        <p:sp>
          <p:nvSpPr>
            <p:cNvPr id="5" name="Donut 4"/>
            <p:cNvSpPr/>
            <p:nvPr/>
          </p:nvSpPr>
          <p:spPr>
            <a:xfrm>
              <a:off x="6262969" y="5657204"/>
              <a:ext cx="872884" cy="872884"/>
            </a:xfrm>
            <a:prstGeom prst="donut">
              <a:avLst/>
            </a:prstGeom>
            <a:solidFill>
              <a:schemeClr val="accent6">
                <a:alpha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Multiply 6"/>
            <p:cNvSpPr/>
            <p:nvPr/>
          </p:nvSpPr>
          <p:spPr>
            <a:xfrm>
              <a:off x="7940122" y="5452040"/>
              <a:ext cx="1255661" cy="1255661"/>
            </a:xfrm>
            <a:prstGeom prst="mathMultiply">
              <a:avLst/>
            </a:prstGeom>
            <a:solidFill>
              <a:srgbClr val="C00000">
                <a:alpha val="75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Multiply 7"/>
            <p:cNvSpPr/>
            <p:nvPr/>
          </p:nvSpPr>
          <p:spPr>
            <a:xfrm>
              <a:off x="4300575" y="5465816"/>
              <a:ext cx="1255661" cy="1255661"/>
            </a:xfrm>
            <a:prstGeom prst="mathMultiply">
              <a:avLst/>
            </a:prstGeom>
            <a:solidFill>
              <a:srgbClr val="C00000">
                <a:alpha val="75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Multiply 8"/>
            <p:cNvSpPr/>
            <p:nvPr/>
          </p:nvSpPr>
          <p:spPr>
            <a:xfrm>
              <a:off x="2712007" y="5465816"/>
              <a:ext cx="1255661" cy="1255661"/>
            </a:xfrm>
            <a:prstGeom prst="mathMultiply">
              <a:avLst/>
            </a:prstGeom>
            <a:solidFill>
              <a:srgbClr val="C00000">
                <a:alpha val="75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4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upload.wikimedia.org/wikipedia/commons/3/3a/1915NatGeo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4" y="201612"/>
            <a:ext cx="3276600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1771650" y="1824358"/>
            <a:ext cx="6496050" cy="4714556"/>
          </a:xfrm>
          <a:prstGeom prst="wedgeRectCallout">
            <a:avLst>
              <a:gd name="adj1" fmla="val -58904"/>
              <a:gd name="adj2" fmla="val -443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098" name="Picture 2" descr="http://upload.wikimedia.org/wikipedia/commons/a/ac/Nexus_5_Front_Vie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2" t="6551" r="11341" b="5711"/>
          <a:stretch/>
        </p:blipFill>
        <p:spPr bwMode="auto">
          <a:xfrm>
            <a:off x="9105981" y="2257915"/>
            <a:ext cx="2062884" cy="38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54" y="1906319"/>
            <a:ext cx="6201692" cy="46325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487238" y="319676"/>
            <a:ext cx="7704762" cy="1258619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chemeClr val="tx1"/>
                </a:solidFill>
              </a:rPr>
              <a:t>We ran photo taking experiment…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5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2E56-2337-49BD-92B6-F6C9BA2C50D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4725138"/>
            <a:ext cx="12192000" cy="1258619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 smtClean="0">
                <a:solidFill>
                  <a:schemeClr val="tx1"/>
                </a:solidFill>
              </a:rPr>
              <a:t>The error rate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for landscape task exceeds </a:t>
            </a:r>
            <a:r>
              <a:rPr lang="en-US" altLang="ko-KR" sz="5400" b="1" dirty="0" smtClean="0">
                <a:solidFill>
                  <a:schemeClr val="tx1"/>
                </a:solidFill>
              </a:rPr>
              <a:t>80%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780204"/>
              </p:ext>
            </p:extLst>
          </p:nvPr>
        </p:nvGraphicFramePr>
        <p:xfrm>
          <a:off x="1391919" y="833120"/>
          <a:ext cx="9359207" cy="373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82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나눔고딕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9543</TotalTime>
  <Words>1275</Words>
  <Application>Microsoft Office PowerPoint</Application>
  <PresentationFormat>Widescreen</PresentationFormat>
  <Paragraphs>195</Paragraphs>
  <Slides>21</Slides>
  <Notes>17</Notes>
  <HiddenSlides>1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맑은 고딕</vt:lpstr>
      <vt:lpstr>Calibri</vt:lpstr>
      <vt:lpstr>Times New Roman</vt:lpstr>
      <vt:lpstr>나눔고딕</vt:lpstr>
      <vt:lpstr>Arial</vt:lpstr>
      <vt:lpstr>Office Theme</vt:lpstr>
      <vt:lpstr>ScanShot: Detecting Document Capture Moments and Correcting Device Orientation</vt:lpstr>
      <vt:lpstr>PowerPoint Presentation</vt:lpstr>
      <vt:lpstr>PowerPoint Presentation</vt:lpstr>
      <vt:lpstr>PowerPoint Presentation</vt:lpstr>
      <vt:lpstr>PowerPoint Presentation</vt:lpstr>
      <vt:lpstr>Why do such orientation errors happen?</vt:lpstr>
      <vt:lpstr>Why do such orientation errors happen?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Video</vt:lpstr>
      <vt:lpstr>PowerPoint Presentation</vt:lpstr>
      <vt:lpstr>Sensor data</vt:lpstr>
      <vt:lpstr>CV-based approach</vt:lpstr>
      <vt:lpstr>Grips for document capturing task</vt:lpstr>
      <vt:lpstr>Variation of overlays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UX Issues in Quantified Self Technologies</dc:title>
  <dc:creator>Jeungmin Oh</dc:creator>
  <cp:lastModifiedBy>Jeungmin Oh</cp:lastModifiedBy>
  <cp:revision>365</cp:revision>
  <dcterms:created xsi:type="dcterms:W3CDTF">2015-01-13T15:24:05Z</dcterms:created>
  <dcterms:modified xsi:type="dcterms:W3CDTF">2015-04-23T02:31:39Z</dcterms:modified>
</cp:coreProperties>
</file>